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62" autoAdjust="0"/>
    <p:restoredTop sz="94660"/>
  </p:normalViewPr>
  <p:slideViewPr>
    <p:cSldViewPr>
      <p:cViewPr varScale="1">
        <p:scale>
          <a:sx n="69" d="100"/>
          <a:sy n="69" d="100"/>
        </p:scale>
        <p:origin x="145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Zaoblený obdélní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4657C-57A3-436D-9B59-F66D020382D0}" type="datetimeFigureOut">
              <a:rPr lang="cs-CZ" smtClean="0"/>
              <a:t>29.03.2020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D3F5-9947-4C63-A9A4-E8242948288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4657C-57A3-436D-9B59-F66D020382D0}" type="datetimeFigureOut">
              <a:rPr lang="cs-CZ" smtClean="0"/>
              <a:t>29.03.2020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D3F5-9947-4C63-A9A4-E8242948288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4657C-57A3-436D-9B59-F66D020382D0}" type="datetimeFigureOut">
              <a:rPr lang="cs-CZ" smtClean="0"/>
              <a:t>29.03.2020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D3F5-9947-4C63-A9A4-E8242948288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4657C-57A3-436D-9B59-F66D020382D0}" type="datetimeFigureOut">
              <a:rPr lang="cs-CZ" smtClean="0"/>
              <a:t>29.03.2020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D3F5-9947-4C63-A9A4-E8242948288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aoblený obdélní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Zaoblený obdélní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4657C-57A3-436D-9B59-F66D020382D0}" type="datetimeFigureOut">
              <a:rPr lang="cs-CZ" smtClean="0"/>
              <a:t>29.03.2020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D3F5-9947-4C63-A9A4-E8242948288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4657C-57A3-436D-9B59-F66D020382D0}" type="datetimeFigureOut">
              <a:rPr lang="cs-CZ" smtClean="0"/>
              <a:t>29.03.2020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D3F5-9947-4C63-A9A4-E8242948288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4657C-57A3-436D-9B59-F66D020382D0}" type="datetimeFigureOut">
              <a:rPr lang="cs-CZ" smtClean="0"/>
              <a:t>29.03.2020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D3F5-9947-4C63-A9A4-E8242948288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4657C-57A3-436D-9B59-F66D020382D0}" type="datetimeFigureOut">
              <a:rPr lang="cs-CZ" smtClean="0"/>
              <a:t>29.03.2020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D3F5-9947-4C63-A9A4-E8242948288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4657C-57A3-436D-9B59-F66D020382D0}" type="datetimeFigureOut">
              <a:rPr lang="cs-CZ" smtClean="0"/>
              <a:t>29.03.2020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D3F5-9947-4C63-A9A4-E8242948288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4657C-57A3-436D-9B59-F66D020382D0}" type="datetimeFigureOut">
              <a:rPr lang="cs-CZ" smtClean="0"/>
              <a:t>29.03.2020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D3F5-9947-4C63-A9A4-E8242948288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s jedním zakulaceným rohe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4657C-57A3-436D-9B59-F66D020382D0}" type="datetimeFigureOut">
              <a:rPr lang="cs-CZ" smtClean="0"/>
              <a:t>29.03.2020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D3F5-9947-4C63-A9A4-E82429482884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604657C-57A3-436D-9B59-F66D020382D0}" type="datetimeFigureOut">
              <a:rPr lang="cs-CZ" smtClean="0"/>
              <a:t>29.03.2020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20FD3F5-9947-4C63-A9A4-E82429482884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Hudební nástroje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Křížovka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187624" y="4869160"/>
            <a:ext cx="69127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/>
              <a:t>Poznej hudební nástroj podle obrázků či instrukcí</a:t>
            </a:r>
            <a:endParaRPr lang="cs-CZ" sz="20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277634" y="6616730"/>
            <a:ext cx="6516724" cy="368660"/>
          </a:xfrm>
        </p:spPr>
        <p:txBody>
          <a:bodyPr/>
          <a:lstStyle/>
          <a:p>
            <a:pPr algn="ctr">
              <a:defRPr/>
            </a:pPr>
            <a:r>
              <a:rPr lang="cs-CZ" sz="1100" dirty="0">
                <a:latin typeface="Arial" pitchFamily="34" charset="0"/>
                <a:cs typeface="Arial" pitchFamily="34" charset="0"/>
              </a:rPr>
              <a:t>Autorem materiálu a všech jeho částí, není-li uvedeno jinak, je Mgr. </a:t>
            </a:r>
            <a:r>
              <a:rPr lang="cs-CZ" sz="1100" dirty="0" smtClean="0">
                <a:latin typeface="Arial" pitchFamily="34" charset="0"/>
                <a:cs typeface="Arial" pitchFamily="34" charset="0"/>
              </a:rPr>
              <a:t>Ivana </a:t>
            </a:r>
            <a:r>
              <a:rPr lang="cs-CZ" sz="1100" dirty="0" err="1" smtClean="0">
                <a:latin typeface="Arial" pitchFamily="34" charset="0"/>
                <a:cs typeface="Arial" pitchFamily="34" charset="0"/>
              </a:rPr>
              <a:t>Makovičková</a:t>
            </a:r>
            <a:endParaRPr lang="cs-CZ" sz="1100" dirty="0" smtClean="0"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cs-CZ" sz="11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3131840" y="2708921"/>
          <a:ext cx="5328590" cy="3399165"/>
        </p:xfrm>
        <a:graphic>
          <a:graphicData uri="http://schemas.openxmlformats.org/drawingml/2006/table">
            <a:tbl>
              <a:tblPr/>
              <a:tblGrid>
                <a:gridCol w="4847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42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42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42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842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842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8421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8421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847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8478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8478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591747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0738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07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1918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19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1918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320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539552" y="548680"/>
            <a:ext cx="7200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/>
              <a:t>1.</a:t>
            </a:r>
            <a:endParaRPr lang="cs-CZ" sz="4000" dirty="0"/>
          </a:p>
        </p:txBody>
      </p:sp>
      <p:pic>
        <p:nvPicPr>
          <p:cNvPr id="1025" name="Picture 1" descr="C:\Documents and Settings\Administrator\Local Settings\Temporary Internet Files\Content.IE5\CS064BC5\MC900441789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908720"/>
            <a:ext cx="2743200" cy="2743200"/>
          </a:xfrm>
          <a:prstGeom prst="rect">
            <a:avLst/>
          </a:prstGeom>
          <a:noFill/>
        </p:spPr>
      </p:pic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1886644"/>
              </p:ext>
            </p:extLst>
          </p:nvPr>
        </p:nvGraphicFramePr>
        <p:xfrm>
          <a:off x="3131840" y="2708920"/>
          <a:ext cx="5328590" cy="3399165"/>
        </p:xfrm>
        <a:graphic>
          <a:graphicData uri="http://schemas.openxmlformats.org/drawingml/2006/table">
            <a:tbl>
              <a:tblPr/>
              <a:tblGrid>
                <a:gridCol w="4847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42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42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42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842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842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8421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8421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847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8478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8478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591747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0738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07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1918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19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1918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320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277634" y="6616730"/>
            <a:ext cx="6516724" cy="368660"/>
          </a:xfrm>
        </p:spPr>
        <p:txBody>
          <a:bodyPr/>
          <a:lstStyle/>
          <a:p>
            <a:pPr algn="ctr">
              <a:defRPr/>
            </a:pPr>
            <a:r>
              <a:rPr lang="cs-CZ" sz="1100" dirty="0">
                <a:latin typeface="Arial" pitchFamily="34" charset="0"/>
                <a:cs typeface="Arial" pitchFamily="34" charset="0"/>
              </a:rPr>
              <a:t>Autorem materiálu a všech jeho částí, není-li uvedeno jinak, je Mgr. </a:t>
            </a:r>
            <a:r>
              <a:rPr lang="cs-CZ" sz="1100" dirty="0" smtClean="0">
                <a:latin typeface="Arial" pitchFamily="34" charset="0"/>
                <a:cs typeface="Arial" pitchFamily="34" charset="0"/>
              </a:rPr>
              <a:t>Ivana </a:t>
            </a:r>
            <a:r>
              <a:rPr lang="cs-CZ" sz="1100" dirty="0" err="1" smtClean="0">
                <a:latin typeface="Arial" pitchFamily="34" charset="0"/>
                <a:cs typeface="Arial" pitchFamily="34" charset="0"/>
              </a:rPr>
              <a:t>Makovičková</a:t>
            </a:r>
            <a:endParaRPr lang="cs-CZ" sz="1100" dirty="0" smtClean="0"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cs-CZ" sz="11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1043608" y="3645024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1" dirty="0" smtClean="0"/>
              <a:t>Obr. 01</a:t>
            </a:r>
            <a:endParaRPr lang="cs-CZ" sz="14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3131840" y="2708921"/>
          <a:ext cx="5328590" cy="3399165"/>
        </p:xfrm>
        <a:graphic>
          <a:graphicData uri="http://schemas.openxmlformats.org/drawingml/2006/table">
            <a:tbl>
              <a:tblPr/>
              <a:tblGrid>
                <a:gridCol w="4847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42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42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42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842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842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8421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8421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847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8478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8478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591747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K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L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V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Í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R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0738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07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1918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19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1918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320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539552" y="548680"/>
            <a:ext cx="7200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/>
              <a:t>2</a:t>
            </a:r>
            <a:r>
              <a:rPr lang="cs-CZ" sz="4000" dirty="0" smtClean="0"/>
              <a:t>.</a:t>
            </a:r>
            <a:endParaRPr lang="cs-CZ" sz="4000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087598"/>
              </p:ext>
            </p:extLst>
          </p:nvPr>
        </p:nvGraphicFramePr>
        <p:xfrm>
          <a:off x="3131840" y="2708920"/>
          <a:ext cx="5328590" cy="3399165"/>
        </p:xfrm>
        <a:graphic>
          <a:graphicData uri="http://schemas.openxmlformats.org/drawingml/2006/table">
            <a:tbl>
              <a:tblPr/>
              <a:tblGrid>
                <a:gridCol w="4847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42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42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42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842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842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8421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8421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847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8478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8478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591747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K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L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V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Í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R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0738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07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1918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19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1918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320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196752"/>
            <a:ext cx="2736304" cy="2955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277634" y="6616730"/>
            <a:ext cx="6516724" cy="368660"/>
          </a:xfrm>
        </p:spPr>
        <p:txBody>
          <a:bodyPr/>
          <a:lstStyle/>
          <a:p>
            <a:pPr algn="ctr">
              <a:defRPr/>
            </a:pPr>
            <a:r>
              <a:rPr lang="cs-CZ" sz="1100" dirty="0">
                <a:latin typeface="Arial" pitchFamily="34" charset="0"/>
                <a:cs typeface="Arial" pitchFamily="34" charset="0"/>
              </a:rPr>
              <a:t>Autorem materiálu a všech jeho částí, není-li uvedeno jinak, je Mgr. </a:t>
            </a:r>
            <a:r>
              <a:rPr lang="cs-CZ" sz="1100" dirty="0" smtClean="0">
                <a:latin typeface="Arial" pitchFamily="34" charset="0"/>
                <a:cs typeface="Arial" pitchFamily="34" charset="0"/>
              </a:rPr>
              <a:t>Ivana </a:t>
            </a:r>
            <a:r>
              <a:rPr lang="cs-CZ" sz="1100" dirty="0" err="1" smtClean="0">
                <a:latin typeface="Arial" pitchFamily="34" charset="0"/>
                <a:cs typeface="Arial" pitchFamily="34" charset="0"/>
              </a:rPr>
              <a:t>Makovičková</a:t>
            </a:r>
            <a:endParaRPr lang="cs-CZ" sz="1100" dirty="0" smtClean="0"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cs-CZ" sz="11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115616" y="4221088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1" dirty="0" smtClean="0"/>
              <a:t>Obr. 02</a:t>
            </a:r>
            <a:endParaRPr lang="cs-CZ" sz="14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3131840" y="2708921"/>
          <a:ext cx="5328590" cy="3399165"/>
        </p:xfrm>
        <a:graphic>
          <a:graphicData uri="http://schemas.openxmlformats.org/drawingml/2006/table">
            <a:tbl>
              <a:tblPr/>
              <a:tblGrid>
                <a:gridCol w="4847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42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42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42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842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842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8421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8421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847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8478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8478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591747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K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L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V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Í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R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0738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H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R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F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07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1918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19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1918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320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539552" y="548680"/>
            <a:ext cx="7200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/>
              <a:t>3</a:t>
            </a:r>
            <a:r>
              <a:rPr lang="cs-CZ" sz="4000" dirty="0" smtClean="0"/>
              <a:t>.</a:t>
            </a:r>
            <a:endParaRPr lang="cs-CZ" sz="4000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3296560"/>
              </p:ext>
            </p:extLst>
          </p:nvPr>
        </p:nvGraphicFramePr>
        <p:xfrm>
          <a:off x="3131840" y="2708920"/>
          <a:ext cx="5328590" cy="3399165"/>
        </p:xfrm>
        <a:graphic>
          <a:graphicData uri="http://schemas.openxmlformats.org/drawingml/2006/table">
            <a:tbl>
              <a:tblPr/>
              <a:tblGrid>
                <a:gridCol w="4847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42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42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42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842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842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8421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8421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847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8478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8478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591747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K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L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V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Í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R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0738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H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R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F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07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1918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19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1918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3200" dirty="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1619672" y="980728"/>
            <a:ext cx="57606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0070C0"/>
                </a:solidFill>
              </a:rPr>
              <a:t>Nástroj podobný klavíru, který má přehozené barvy kláves.</a:t>
            </a:r>
            <a:endParaRPr lang="cs-CZ" sz="2400" dirty="0">
              <a:solidFill>
                <a:srgbClr val="0070C0"/>
              </a:solidFill>
            </a:endParaRPr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277634" y="6616730"/>
            <a:ext cx="6516724" cy="368660"/>
          </a:xfrm>
        </p:spPr>
        <p:txBody>
          <a:bodyPr/>
          <a:lstStyle/>
          <a:p>
            <a:pPr algn="ctr">
              <a:defRPr/>
            </a:pPr>
            <a:r>
              <a:rPr lang="cs-CZ" sz="1100" dirty="0">
                <a:latin typeface="Arial" pitchFamily="34" charset="0"/>
                <a:cs typeface="Arial" pitchFamily="34" charset="0"/>
              </a:rPr>
              <a:t>Autorem materiálu a všech jeho částí, není-li uvedeno jinak, je Mgr. </a:t>
            </a:r>
            <a:r>
              <a:rPr lang="cs-CZ" sz="1100" dirty="0" smtClean="0">
                <a:latin typeface="Arial" pitchFamily="34" charset="0"/>
                <a:cs typeface="Arial" pitchFamily="34" charset="0"/>
              </a:rPr>
              <a:t>Ivana </a:t>
            </a:r>
            <a:r>
              <a:rPr lang="cs-CZ" sz="1100" dirty="0" err="1" smtClean="0">
                <a:latin typeface="Arial" pitchFamily="34" charset="0"/>
                <a:cs typeface="Arial" pitchFamily="34" charset="0"/>
              </a:rPr>
              <a:t>Makovičková</a:t>
            </a:r>
            <a:endParaRPr lang="cs-CZ" sz="1100" dirty="0" smtClean="0"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cs-CZ" sz="11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3131840" y="2708921"/>
          <a:ext cx="5328590" cy="3399165"/>
        </p:xfrm>
        <a:graphic>
          <a:graphicData uri="http://schemas.openxmlformats.org/drawingml/2006/table">
            <a:tbl>
              <a:tblPr/>
              <a:tblGrid>
                <a:gridCol w="4847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42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42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42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842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842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8421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8421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847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8478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8478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591747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K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L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V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Í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R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0738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H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R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F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07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Č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M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L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1918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19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1918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320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539552" y="548680"/>
            <a:ext cx="7200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/>
              <a:t>4</a:t>
            </a:r>
            <a:r>
              <a:rPr lang="cs-CZ" sz="4000" dirty="0" smtClean="0"/>
              <a:t>.</a:t>
            </a:r>
            <a:endParaRPr lang="cs-CZ" sz="4000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9750506"/>
              </p:ext>
            </p:extLst>
          </p:nvPr>
        </p:nvGraphicFramePr>
        <p:xfrm>
          <a:off x="3131840" y="2708920"/>
          <a:ext cx="5328590" cy="3399165"/>
        </p:xfrm>
        <a:graphic>
          <a:graphicData uri="http://schemas.openxmlformats.org/drawingml/2006/table">
            <a:tbl>
              <a:tblPr/>
              <a:tblGrid>
                <a:gridCol w="4847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42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42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42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842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842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8421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8421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847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8478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8478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591747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K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L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V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Í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R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0738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H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R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F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07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Č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M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L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1918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19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1918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320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9848930">
            <a:off x="105192" y="523438"/>
            <a:ext cx="4265416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277634" y="6616730"/>
            <a:ext cx="6516724" cy="368660"/>
          </a:xfrm>
        </p:spPr>
        <p:txBody>
          <a:bodyPr/>
          <a:lstStyle/>
          <a:p>
            <a:pPr algn="ctr">
              <a:defRPr/>
            </a:pPr>
            <a:r>
              <a:rPr lang="cs-CZ" sz="1100" dirty="0">
                <a:latin typeface="Arial" pitchFamily="34" charset="0"/>
                <a:cs typeface="Arial" pitchFamily="34" charset="0"/>
              </a:rPr>
              <a:t>Autorem materiálu a všech jeho částí, není-li uvedeno jinak, je Mgr. </a:t>
            </a:r>
            <a:r>
              <a:rPr lang="cs-CZ" sz="1100" dirty="0" smtClean="0">
                <a:latin typeface="Arial" pitchFamily="34" charset="0"/>
                <a:cs typeface="Arial" pitchFamily="34" charset="0"/>
              </a:rPr>
              <a:t>Ivana </a:t>
            </a:r>
            <a:r>
              <a:rPr lang="cs-CZ" sz="1100" dirty="0" err="1" smtClean="0">
                <a:latin typeface="Arial" pitchFamily="34" charset="0"/>
                <a:cs typeface="Arial" pitchFamily="34" charset="0"/>
              </a:rPr>
              <a:t>Makovičková</a:t>
            </a:r>
            <a:endParaRPr lang="cs-CZ" sz="1100" dirty="0" smtClean="0"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cs-CZ" sz="11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1043608" y="4077072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1" dirty="0" smtClean="0"/>
              <a:t>Obr. 03</a:t>
            </a:r>
            <a:endParaRPr lang="cs-CZ" sz="14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3131840" y="2708921"/>
          <a:ext cx="5328590" cy="3399165"/>
        </p:xfrm>
        <a:graphic>
          <a:graphicData uri="http://schemas.openxmlformats.org/drawingml/2006/table">
            <a:tbl>
              <a:tblPr/>
              <a:tblGrid>
                <a:gridCol w="4847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42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42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42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842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842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8421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8421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847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8478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8478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591747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K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L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V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Í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R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0738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H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R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F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07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Č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M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L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1918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Č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I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N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L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Y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19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1918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320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539552" y="548680"/>
            <a:ext cx="7200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/>
              <a:t>5.</a:t>
            </a:r>
            <a:endParaRPr lang="cs-CZ" sz="4000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4225099"/>
              </p:ext>
            </p:extLst>
          </p:nvPr>
        </p:nvGraphicFramePr>
        <p:xfrm>
          <a:off x="3131840" y="2708920"/>
          <a:ext cx="5328590" cy="3399165"/>
        </p:xfrm>
        <a:graphic>
          <a:graphicData uri="http://schemas.openxmlformats.org/drawingml/2006/table">
            <a:tbl>
              <a:tblPr/>
              <a:tblGrid>
                <a:gridCol w="4847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42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42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42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842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842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8421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8421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847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8478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8478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591747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K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L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V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Í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R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0738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H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R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F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07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Č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M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L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1918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Č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I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N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L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Y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19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1918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320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1691680" y="692696"/>
            <a:ext cx="64087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0070C0"/>
                </a:solidFill>
              </a:rPr>
              <a:t>Dechový nástroj často používaný při honech a k fanfárám. (2 slova)</a:t>
            </a:r>
            <a:endParaRPr lang="cs-CZ" sz="2400" dirty="0">
              <a:solidFill>
                <a:srgbClr val="0070C0"/>
              </a:solidFill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700808"/>
            <a:ext cx="2771800" cy="2088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277634" y="6616730"/>
            <a:ext cx="6516724" cy="368660"/>
          </a:xfrm>
        </p:spPr>
        <p:txBody>
          <a:bodyPr/>
          <a:lstStyle/>
          <a:p>
            <a:pPr algn="ctr">
              <a:defRPr/>
            </a:pPr>
            <a:r>
              <a:rPr lang="cs-CZ" sz="1100" dirty="0">
                <a:latin typeface="Arial" pitchFamily="34" charset="0"/>
                <a:cs typeface="Arial" pitchFamily="34" charset="0"/>
              </a:rPr>
              <a:t>Autorem materiálu a všech jeho částí, není-li uvedeno jinak, je Mgr. </a:t>
            </a:r>
            <a:r>
              <a:rPr lang="cs-CZ" sz="1100" dirty="0" smtClean="0">
                <a:latin typeface="Arial" pitchFamily="34" charset="0"/>
                <a:cs typeface="Arial" pitchFamily="34" charset="0"/>
              </a:rPr>
              <a:t>Ivana </a:t>
            </a:r>
            <a:r>
              <a:rPr lang="cs-CZ" sz="1100" dirty="0" err="1" smtClean="0">
                <a:latin typeface="Arial" pitchFamily="34" charset="0"/>
                <a:cs typeface="Arial" pitchFamily="34" charset="0"/>
              </a:rPr>
              <a:t>Makovičková</a:t>
            </a:r>
            <a:endParaRPr lang="cs-CZ" sz="1100" dirty="0" smtClean="0"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cs-CZ" sz="11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1043608" y="3645024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1" dirty="0" smtClean="0"/>
              <a:t>Obr. 04</a:t>
            </a:r>
            <a:endParaRPr lang="cs-CZ" sz="14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3131840" y="2708921"/>
          <a:ext cx="5328590" cy="3399165"/>
        </p:xfrm>
        <a:graphic>
          <a:graphicData uri="http://schemas.openxmlformats.org/drawingml/2006/table">
            <a:tbl>
              <a:tblPr/>
              <a:tblGrid>
                <a:gridCol w="4847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42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42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42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842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842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8421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8421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847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8478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8478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591747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K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L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V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Í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R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0738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H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R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F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07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Č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M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L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1918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Č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I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N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L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Y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19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L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S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N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Í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R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H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1918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320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539552" y="548680"/>
            <a:ext cx="7200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/>
              <a:t>5.</a:t>
            </a:r>
            <a:endParaRPr lang="cs-CZ" sz="4000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0181332"/>
              </p:ext>
            </p:extLst>
          </p:nvPr>
        </p:nvGraphicFramePr>
        <p:xfrm>
          <a:off x="3131840" y="2708920"/>
          <a:ext cx="5328590" cy="3399165"/>
        </p:xfrm>
        <a:graphic>
          <a:graphicData uri="http://schemas.openxmlformats.org/drawingml/2006/table">
            <a:tbl>
              <a:tblPr/>
              <a:tblGrid>
                <a:gridCol w="4847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42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42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42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842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842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8421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8421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847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8478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8478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591747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K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L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V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Í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R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0738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H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R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F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07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Č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M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L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1918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Č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I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N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L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Y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19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L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S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N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Í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R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H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1918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320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1691680" y="692696"/>
            <a:ext cx="65527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0070C0"/>
                </a:solidFill>
              </a:rPr>
              <a:t>Nástroj, na který se může hrát trsátkem.</a:t>
            </a:r>
            <a:endParaRPr lang="cs-CZ" sz="2400" dirty="0">
              <a:solidFill>
                <a:srgbClr val="0070C0"/>
              </a:solidFill>
            </a:endParaRPr>
          </a:p>
        </p:txBody>
      </p:sp>
      <p:pic>
        <p:nvPicPr>
          <p:cNvPr id="18434" name="Picture 2" descr="C:\Documents and Settings\Administrator\Local Settings\Temporary Internet Files\Content.IE5\CS064BC5\MC900441302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3602238">
            <a:off x="666838" y="666837"/>
            <a:ext cx="3646041" cy="3646041"/>
          </a:xfrm>
          <a:prstGeom prst="rect">
            <a:avLst/>
          </a:prstGeom>
          <a:noFill/>
        </p:spPr>
      </p:pic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277634" y="6616730"/>
            <a:ext cx="6516724" cy="368660"/>
          </a:xfrm>
        </p:spPr>
        <p:txBody>
          <a:bodyPr/>
          <a:lstStyle/>
          <a:p>
            <a:pPr algn="ctr">
              <a:defRPr/>
            </a:pPr>
            <a:r>
              <a:rPr lang="cs-CZ" sz="1100" dirty="0">
                <a:latin typeface="Arial" pitchFamily="34" charset="0"/>
                <a:cs typeface="Arial" pitchFamily="34" charset="0"/>
              </a:rPr>
              <a:t>Autorem materiálu a všech jeho částí, není-li uvedeno jinak, je Mgr. </a:t>
            </a:r>
            <a:r>
              <a:rPr lang="cs-CZ" sz="1100" dirty="0" smtClean="0">
                <a:latin typeface="Arial" pitchFamily="34" charset="0"/>
                <a:cs typeface="Arial" pitchFamily="34" charset="0"/>
              </a:rPr>
              <a:t>Ivana </a:t>
            </a:r>
            <a:r>
              <a:rPr lang="cs-CZ" sz="1100" dirty="0" err="1" smtClean="0">
                <a:latin typeface="Arial" pitchFamily="34" charset="0"/>
                <a:cs typeface="Arial" pitchFamily="34" charset="0"/>
              </a:rPr>
              <a:t>Makovičková</a:t>
            </a:r>
            <a:endParaRPr lang="cs-CZ" sz="1100" dirty="0" smtClean="0"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cs-CZ" sz="11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1043608" y="4149080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1" dirty="0" smtClean="0"/>
              <a:t>Obr. 05</a:t>
            </a:r>
            <a:endParaRPr lang="cs-CZ" sz="14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ulka 8"/>
          <p:cNvGraphicFramePr>
            <a:graphicFrameLocks noGrp="1"/>
          </p:cNvGraphicFramePr>
          <p:nvPr/>
        </p:nvGraphicFramePr>
        <p:xfrm>
          <a:off x="1907704" y="1916832"/>
          <a:ext cx="5976664" cy="4176464"/>
        </p:xfrm>
        <a:graphic>
          <a:graphicData uri="http://schemas.openxmlformats.org/drawingml/2006/table">
            <a:tbl>
              <a:tblPr/>
              <a:tblGrid>
                <a:gridCol w="5437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31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31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31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31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31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31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310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4374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4374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4373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727064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K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L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V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Í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R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9079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H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R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F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90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Č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M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L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0414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Č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I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N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L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Y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04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L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S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N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Í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R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H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0414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320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K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Y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T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R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1691680" y="692696"/>
            <a:ext cx="65527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0070C0"/>
                </a:solidFill>
              </a:rPr>
              <a:t>Co víš o tanci, který vyšel v tajence?</a:t>
            </a:r>
            <a:endParaRPr lang="cs-CZ" sz="2400" dirty="0">
              <a:solidFill>
                <a:srgbClr val="0070C0"/>
              </a:solidFill>
            </a:endParaRPr>
          </a:p>
        </p:txBody>
      </p:sp>
      <p:sp>
        <p:nvSpPr>
          <p:cNvPr id="1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277634" y="6616730"/>
            <a:ext cx="6516724" cy="368660"/>
          </a:xfrm>
        </p:spPr>
        <p:txBody>
          <a:bodyPr/>
          <a:lstStyle/>
          <a:p>
            <a:pPr algn="ctr">
              <a:defRPr/>
            </a:pPr>
            <a:r>
              <a:rPr lang="cs-CZ" sz="1100" dirty="0">
                <a:latin typeface="Arial" pitchFamily="34" charset="0"/>
                <a:cs typeface="Arial" pitchFamily="34" charset="0"/>
              </a:rPr>
              <a:t>Autorem materiálu a všech jeho částí, není-li uvedeno jinak, je Mgr. </a:t>
            </a:r>
            <a:r>
              <a:rPr lang="cs-CZ" sz="1100" dirty="0" smtClean="0">
                <a:latin typeface="Arial" pitchFamily="34" charset="0"/>
                <a:cs typeface="Arial" pitchFamily="34" charset="0"/>
              </a:rPr>
              <a:t>Ivana </a:t>
            </a:r>
            <a:r>
              <a:rPr lang="cs-CZ" sz="1100" dirty="0" err="1" smtClean="0">
                <a:latin typeface="Arial" pitchFamily="34" charset="0"/>
                <a:cs typeface="Arial" pitchFamily="34" charset="0"/>
              </a:rPr>
              <a:t>Makovičková</a:t>
            </a:r>
            <a:endParaRPr lang="cs-CZ" sz="1100" dirty="0" smtClean="0"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cs-CZ" sz="11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71</TotalTime>
  <Words>428</Words>
  <Application>Microsoft Office PowerPoint</Application>
  <PresentationFormat>Předvádění na obrazovce (4:3)</PresentationFormat>
  <Paragraphs>259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Arial</vt:lpstr>
      <vt:lpstr>Calibri</vt:lpstr>
      <vt:lpstr>Times New Roman</vt:lpstr>
      <vt:lpstr>Verdana</vt:lpstr>
      <vt:lpstr>Wingdings 2</vt:lpstr>
      <vt:lpstr>Aspekt</vt:lpstr>
      <vt:lpstr>Hudební nástroje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Hudební nástroje</dc:title>
  <dc:creator>DELL</dc:creator>
  <cp:lastModifiedBy>HP</cp:lastModifiedBy>
  <cp:revision>9</cp:revision>
  <dcterms:created xsi:type="dcterms:W3CDTF">2012-07-27T08:40:37Z</dcterms:created>
  <dcterms:modified xsi:type="dcterms:W3CDTF">2020-03-29T15:05:19Z</dcterms:modified>
</cp:coreProperties>
</file>